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70" r:id="rId5"/>
    <p:sldId id="262" r:id="rId6"/>
    <p:sldId id="272" r:id="rId7"/>
    <p:sldId id="277" r:id="rId8"/>
    <p:sldId id="310" r:id="rId9"/>
    <p:sldId id="301" r:id="rId10"/>
    <p:sldId id="300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273" r:id="rId19"/>
    <p:sldId id="26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B8FA0B1-61BD-448B-AA48-C2F35C9E1508}">
          <p14:sldIdLst>
            <p14:sldId id="256"/>
            <p14:sldId id="257"/>
            <p14:sldId id="258"/>
            <p14:sldId id="270"/>
            <p14:sldId id="262"/>
            <p14:sldId id="272"/>
            <p14:sldId id="277"/>
            <p14:sldId id="310"/>
            <p14:sldId id="301"/>
            <p14:sldId id="300"/>
            <p14:sldId id="303"/>
            <p14:sldId id="304"/>
            <p14:sldId id="305"/>
            <p14:sldId id="306"/>
            <p14:sldId id="307"/>
            <p14:sldId id="308"/>
            <p14:sldId id="309"/>
            <p14:sldId id="273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D938BB-0D63-4458-93F5-9B359E03321D}" type="datetimeFigureOut">
              <a:rPr lang="en-IN" smtClean="0"/>
              <a:t>03-01-2025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E72F1-F598-422C-B2F4-E484AE9EE2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971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DC2B6-9160-CE6C-2554-7BB388441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9662E1-0487-DF8C-B96D-00074F0981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5E17E-1EF4-C446-2055-DE079FA68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137FD-621F-4208-BC1B-8BE57857304F}" type="datetime1">
              <a:rPr lang="en-IN" smtClean="0"/>
              <a:t>03-01-2025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299BA-230C-E21B-C54D-59F825198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7CE60-D2BE-8A9B-F7E2-26FF1103F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1120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77FD6-32B5-D013-227D-17A551176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4E747A-6A61-E4D9-CFA6-FBFC7FB89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F5B2A-D84C-463B-64BA-FB35E376A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2EE71-1EE3-43AC-B3A4-56B743C6EE68}" type="datetime1">
              <a:rPr lang="en-IN" smtClean="0"/>
              <a:t>03-01-2025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95FD7-2438-91A4-C89C-1BC8F46D2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2D06A-DC12-9466-1E77-9CEB6DCB9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822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94FCAA-A069-01B8-5DD9-877EEDA175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D8754A-99D6-FDDC-999A-737345DEFA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41EB0-59F7-82FE-B51A-1823AABE5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768CB-D57A-4D48-861A-98AEFFC61721}" type="datetime1">
              <a:rPr lang="en-IN" smtClean="0"/>
              <a:t>03-01-2025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E2032-13F7-A2D0-C3A3-8127F11FA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ECD1F-4129-F55E-3BB4-5B91510BA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536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530AC-F3F9-83A0-EE85-89A515ADE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5A2F4-4476-3A9F-4794-B80EAEE83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51B55-5D07-8F7E-7E94-5A4AC8437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F7818-113C-420B-8281-345689BFDAAB}" type="datetime1">
              <a:rPr lang="en-IN" smtClean="0"/>
              <a:t>03-01-2025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8F9D2-4C9E-B46A-B04C-4B2CA1406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4C51C-75E1-B466-050D-DBA18A83E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5589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09266-F35B-F69B-6063-2FADFF50A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D4BE1-43F8-7D78-71BA-A8A4952CE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7E2BE-C412-DA8D-A790-2BB3A6A30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8D5C-018F-4E6E-AAF8-F4D1C58585EE}" type="datetime1">
              <a:rPr lang="en-IN" smtClean="0"/>
              <a:t>03-01-2025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B1ACB-2578-CF3C-9B4A-97F17B726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91A57-17C6-06A2-B4EB-A54215B5C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1864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2132E-E10E-CE86-7AC7-4F6E3BC63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067A9-8FB5-1507-1B36-501DFE0059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585589-62A7-5F47-E57C-599A40DC7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62BCC-E9D3-DD56-1598-AFA5771EC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68A5F-C12A-4B2D-A536-19CCFF143B3D}" type="datetime1">
              <a:rPr lang="en-IN" smtClean="0"/>
              <a:t>03-01-2025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9BEF03-7805-6AEE-1B34-7CB24207D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ED478F-B0CD-0959-7382-BB79896AD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2397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0E2A5-1E7D-73A0-4ABB-D060B0365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8F93A6-1CEC-1BEA-BF6D-F22914F32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F4232-43AB-8519-0933-A6A2264634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6A2D6A-F4CC-F6A4-ECCD-EF0EF4E235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B1AB0A-CED5-4963-9F87-856B7CC528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3FF11C-4681-171E-C274-D88860DE6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3D71F-AD0F-4631-904E-E618D44B19F6}" type="datetime1">
              <a:rPr lang="en-IN" smtClean="0"/>
              <a:t>03-01-2025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91E433-F34B-C4C6-7D8F-3DE9E53DC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33D972-AE64-9504-CBA3-D9ACB761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635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DE751-1D63-4AAC-8B51-E9B716DC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CD5889-B488-B626-57CB-3FD623220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BEC70-7B5D-4333-8201-216F14099A3F}" type="datetime1">
              <a:rPr lang="en-IN" smtClean="0"/>
              <a:t>03-01-2025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7EC47-DAA2-7DBF-89B5-A4D517877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B4EA6A-402D-27AC-D2A5-41C966EA5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0467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16CA2B-4EAB-B9AD-A0CE-716D284F2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A1E62-BDF4-4284-9255-2FB348D9B9FF}" type="datetime1">
              <a:rPr lang="en-IN" smtClean="0"/>
              <a:t>03-01-2025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9D5FC-CEAA-0B99-C149-92926C34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A3965B-5477-3644-42C7-A63B0F77D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105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9B305-14F5-F408-87DC-8E41C1FC4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7200E-FCAA-1889-2C3F-9675CFF5F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40834E-6044-B895-4530-3717948A5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AB252-356A-9E40-D0FE-E851F5A6F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846A6-DE11-4899-93F2-B7B26687B60B}" type="datetime1">
              <a:rPr lang="en-IN" smtClean="0"/>
              <a:t>03-01-2025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96D9B-1BA7-EB6A-A477-5771F50D5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0215B0-5E69-6F68-8D20-3D93B397C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105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AFCEE-8F93-0CD4-0A10-C85B08145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D93C9C-8FCA-5AB9-45EE-09B2EC37C3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8A67F-4C89-B7DB-1731-8E7B3B9B81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0453EF-B731-583C-2374-B5029078A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C904E-D0B6-40F9-8A17-3F84C052984B}" type="datetime1">
              <a:rPr lang="en-IN" smtClean="0"/>
              <a:t>03-01-2025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7FD37-5639-5656-F8AE-44444CB36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B715FA-24FE-959C-6A40-2D8493782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0062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39EC72-A867-FEA4-AB32-1BBCC51BF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5C866-656F-9C3C-2D0B-C91CAD912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01FB0-A8A0-CD84-E090-83797DDEF2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AC020-2318-4908-9618-AEF10064E5BD}" type="datetime1">
              <a:rPr lang="en-IN" smtClean="0"/>
              <a:t>03-01-2025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9FCDF-62F6-E1CA-73C7-B2A47ADDCF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9211E-E66D-7E9E-DFF1-938B97AE2D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91673-35D9-4B92-BAB6-1C2027A6A9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7371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A9B30C1-7CE7-F37F-75D6-BAA267AAE9FC}"/>
              </a:ext>
            </a:extLst>
          </p:cNvPr>
          <p:cNvSpPr txBox="1"/>
          <p:nvPr/>
        </p:nvSpPr>
        <p:spPr>
          <a:xfrm>
            <a:off x="2595716" y="496359"/>
            <a:ext cx="8937523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REGIONAL INSTITUTE OF SCIENCE &amp; TECHNOLOGY, MEGHALAYA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by: ERDF Foundation - Guwahati</a:t>
            </a:r>
          </a:p>
          <a:p>
            <a:pPr algn="ctr"/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Approved by AICTE, New Delhi &amp; Affiliated to NEHU - Shillong</a:t>
            </a:r>
          </a:p>
        </p:txBody>
      </p:sp>
      <p:pic>
        <p:nvPicPr>
          <p:cNvPr id="6" name="Picture 5" descr="A logo with a person in a circle&#10;&#10;Description automatically generated">
            <a:extLst>
              <a:ext uri="{FF2B5EF4-FFF2-40B4-BE49-F238E27FC236}">
                <a16:creationId xmlns:a16="http://schemas.microsoft.com/office/drawing/2014/main" id="{661A4BE2-2474-B4EA-35DF-F0D302549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729" y="198030"/>
            <a:ext cx="1924781" cy="13190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8EE91D-A6F5-D254-C76E-681A6C2B59E7}"/>
              </a:ext>
            </a:extLst>
          </p:cNvPr>
          <p:cNvSpPr txBox="1"/>
          <p:nvPr/>
        </p:nvSpPr>
        <p:spPr>
          <a:xfrm>
            <a:off x="393289" y="1898258"/>
            <a:ext cx="11405419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Progress Minor Project Presentation</a:t>
            </a:r>
            <a:b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TRESPASSER DETECTION SYSTEM USING MACHINE LEARNING</a:t>
            </a:r>
            <a:endParaRPr lang="en-IN" sz="23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C720B2-6551-9981-822E-7F192E5DDEFC}"/>
              </a:ext>
            </a:extLst>
          </p:cNvPr>
          <p:cNvSpPr txBox="1"/>
          <p:nvPr/>
        </p:nvSpPr>
        <p:spPr>
          <a:xfrm>
            <a:off x="3047999" y="3567114"/>
            <a:ext cx="6096000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700" b="1" dirty="0"/>
              <a:t>Guided by</a:t>
            </a:r>
          </a:p>
          <a:p>
            <a:pPr algn="ctr"/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 Abdul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Kayum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Ali</a:t>
            </a:r>
          </a:p>
          <a:p>
            <a:pPr algn="ctr"/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Asst. Professor, CSE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ED432ED-1F91-6B0C-AB47-660DF803BA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698580"/>
              </p:ext>
            </p:extLst>
          </p:nvPr>
        </p:nvGraphicFramePr>
        <p:xfrm>
          <a:off x="3944255" y="4979881"/>
          <a:ext cx="4303486" cy="1381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51743">
                  <a:extLst>
                    <a:ext uri="{9D8B030D-6E8A-4147-A177-3AD203B41FA5}">
                      <a16:colId xmlns:a16="http://schemas.microsoft.com/office/drawing/2014/main" val="3354878994"/>
                    </a:ext>
                  </a:extLst>
                </a:gridCol>
                <a:gridCol w="2151743">
                  <a:extLst>
                    <a:ext uri="{9D8B030D-6E8A-4147-A177-3AD203B41FA5}">
                      <a16:colId xmlns:a16="http://schemas.microsoft.com/office/drawing/2014/main" val="4944030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Atifa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Zaman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21RISTCSE002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673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Ibrahim Ishtiaque Ali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21RISTCSE009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621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Madhurjya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22RISTLCS004</a:t>
                      </a:r>
                    </a:p>
                    <a:p>
                      <a:pPr algn="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62110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F83D62F-B05D-66F9-CA0B-550BD1106FB1}"/>
              </a:ext>
            </a:extLst>
          </p:cNvPr>
          <p:cNvSpPr txBox="1"/>
          <p:nvPr/>
        </p:nvSpPr>
        <p:spPr>
          <a:xfrm>
            <a:off x="5324322" y="4581929"/>
            <a:ext cx="1543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Presented by-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2290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0266D-7C5C-8078-D125-B058748DB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2188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0009C-ED39-2B1A-F456-5AD0385CA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222" y="1362974"/>
            <a:ext cx="11084943" cy="464101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design of the project includes the flowing:</a:t>
            </a:r>
          </a:p>
          <a:p>
            <a:pPr marL="914400" lvl="2" indent="0" algn="just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DFD of the model: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representation of the flow of information within a system.</a:t>
            </a:r>
          </a:p>
          <a:p>
            <a:pPr lvl="2"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of the model: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of actions or event steps that describe how a user uses a system to accomplish a particular goal.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42B03-1C2B-3B4E-8BCE-B6E2E6498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6B7F-BDD3-5F4D-9DA3-087999F105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546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462" y="326575"/>
            <a:ext cx="8601075" cy="576739"/>
          </a:xfrm>
        </p:spPr>
        <p:txBody>
          <a:bodyPr>
            <a:noAutofit/>
          </a:bodyPr>
          <a:lstStyle/>
          <a:p>
            <a:r>
              <a:rPr lang="en-IN" altLang="en-US" sz="3200" dirty="0">
                <a:latin typeface="Times New Roman" panose="02020603050405020304" charset="0"/>
                <a:cs typeface="Times New Roman" panose="02020603050405020304" charset="0"/>
              </a:rPr>
              <a:t>DATA FLOW DIAGRAM</a:t>
            </a:r>
          </a:p>
          <a:p>
            <a:pPr algn="l"/>
            <a:endParaRPr lang="en-IN" alt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IN" alt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IN" altLang="en-US" sz="32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</a:p>
          <a:p>
            <a:endParaRPr lang="en-IN" alt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alt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alt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alt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altLang="en-US" sz="3200" dirty="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IN" altLang="en-US" sz="32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99135" y="3703519"/>
            <a:ext cx="3967480" cy="6470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altLang="en-US" sz="2400" dirty="0">
                <a:latin typeface="Times New Roman" panose="02020603050405020304" charset="0"/>
                <a:cs typeface="Times New Roman" panose="02020603050405020304" charset="0"/>
              </a:rPr>
              <a:t>Level 1</a:t>
            </a:r>
          </a:p>
        </p:txBody>
      </p:sp>
      <p:sp>
        <p:nvSpPr>
          <p:cNvPr id="10" name="Text Box 9"/>
          <p:cNvSpPr txBox="1"/>
          <p:nvPr/>
        </p:nvSpPr>
        <p:spPr>
          <a:xfrm>
            <a:off x="699135" y="1523365"/>
            <a:ext cx="4343400" cy="6724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altLang="en-US" sz="2400" dirty="0">
                <a:latin typeface="Times New Roman" panose="02020603050405020304" charset="0"/>
                <a:cs typeface="Times New Roman" panose="02020603050405020304" charset="0"/>
              </a:rPr>
              <a:t>Level 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D4EF70-5A95-5803-FA3A-9917103A1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7"/>
          <a:stretch/>
        </p:blipFill>
        <p:spPr>
          <a:xfrm>
            <a:off x="2085826" y="3543934"/>
            <a:ext cx="10081963" cy="21850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41184F-2771-388A-1DD3-31BD5FA5A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827" y="1288996"/>
            <a:ext cx="7916589" cy="199887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379233" y="1793205"/>
            <a:ext cx="4314825" cy="5251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altLang="en-US" sz="2400" dirty="0">
                <a:latin typeface="Times New Roman" panose="02020603050405020304" charset="0"/>
                <a:cs typeface="Times New Roman" panose="02020603050405020304" charset="0"/>
              </a:rPr>
              <a:t>Level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B4F2F7-0C86-1D49-F753-9E68A1D31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3" y="2402983"/>
            <a:ext cx="11433534" cy="205203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85C0B-5ED1-4281-2638-9516387A4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9954A-3D2D-0CCA-D95C-870369BDD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13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D24E59-2414-BA7B-D446-6C6B353A2B7E}"/>
              </a:ext>
            </a:extLst>
          </p:cNvPr>
          <p:cNvSpPr txBox="1"/>
          <p:nvPr/>
        </p:nvSpPr>
        <p:spPr>
          <a:xfrm>
            <a:off x="4945685" y="5991729"/>
            <a:ext cx="230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Use case diagram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2999CD6-BF5C-82DF-A448-71DC86380C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868" y="1127415"/>
            <a:ext cx="5466264" cy="4603170"/>
          </a:xfrm>
        </p:spPr>
      </p:pic>
    </p:spTree>
    <p:extLst>
      <p:ext uri="{BB962C8B-B14F-4D97-AF65-F5344CB8AC3E}">
        <p14:creationId xmlns:p14="http://schemas.microsoft.com/office/powerpoint/2010/main" val="3253208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6FA53-3ADE-09C0-89D6-C3692D646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581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10B89-6F72-39A0-1002-056F04277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14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7AECB2-DFD6-F267-A8DD-958A5ABBA6AD}"/>
              </a:ext>
            </a:extLst>
          </p:cNvPr>
          <p:cNvSpPr txBox="1"/>
          <p:nvPr/>
        </p:nvSpPr>
        <p:spPr>
          <a:xfrm>
            <a:off x="422787" y="813805"/>
            <a:ext cx="4858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THE MODEL: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24DA7E-59C3-83E4-2B5C-268C2ECB05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538" y="1239947"/>
            <a:ext cx="7447734" cy="496515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02DBDC-F324-621C-3E3D-EDF5853A35CB}"/>
              </a:ext>
            </a:extLst>
          </p:cNvPr>
          <p:cNvSpPr txBox="1"/>
          <p:nvPr/>
        </p:nvSpPr>
        <p:spPr>
          <a:xfrm>
            <a:off x="4372013" y="6169580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Precision-Confidence Curve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569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34BCC2-F9E0-FBDE-7D76-052D7C59D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15</a:t>
            </a:fld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E0F354-7453-DF77-A62A-53766E7F5BBF}"/>
              </a:ext>
            </a:extLst>
          </p:cNvPr>
          <p:cNvSpPr txBox="1"/>
          <p:nvPr/>
        </p:nvSpPr>
        <p:spPr>
          <a:xfrm>
            <a:off x="4964921" y="61695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Confusion Matrix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D4E31E-112E-650C-38A7-A867C03EE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500" y="800625"/>
            <a:ext cx="7008999" cy="525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851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413E3-F64B-7791-9716-4C93AC8FC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16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2495DD-F667-01ED-A107-3F1F067A2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391" b="50134"/>
          <a:stretch/>
        </p:blipFill>
        <p:spPr>
          <a:xfrm>
            <a:off x="865228" y="302336"/>
            <a:ext cx="4139391" cy="50077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8EE340-4262-93A2-CBBB-4DAAE5740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6" t="50000" r="79122"/>
          <a:stretch/>
        </p:blipFill>
        <p:spPr>
          <a:xfrm>
            <a:off x="5923613" y="430157"/>
            <a:ext cx="3898813" cy="49876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BFCC62-1C90-9F8B-E216-572C21A06762}"/>
              </a:ext>
            </a:extLst>
          </p:cNvPr>
          <p:cNvSpPr txBox="1"/>
          <p:nvPr/>
        </p:nvSpPr>
        <p:spPr>
          <a:xfrm>
            <a:off x="4281368" y="5702415"/>
            <a:ext cx="328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Training and Validation Loss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369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E126A6-5ECC-F645-CE63-1B6EE09E1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17</a:t>
            </a:fld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39E9A2-1D9A-1FA1-BC4B-E92E802C5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1" y="319087"/>
            <a:ext cx="4552336" cy="25606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3BF122-539A-6DB2-0F5E-863B0DA09E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465" y="319087"/>
            <a:ext cx="4552336" cy="25606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3E5C4F4-5EA8-DECA-312B-8E0864119C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1" y="3398225"/>
            <a:ext cx="4552336" cy="25606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08AB8A0-F5D4-7E72-D02E-823626E26FBE}"/>
              </a:ext>
            </a:extLst>
          </p:cNvPr>
          <p:cNvSpPr txBox="1"/>
          <p:nvPr/>
        </p:nvSpPr>
        <p:spPr>
          <a:xfrm>
            <a:off x="4016873" y="6150376"/>
            <a:ext cx="4158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Screenshots of output of the program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D555DDD-5A42-859A-05C0-24CB3A74E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465" y="3398224"/>
            <a:ext cx="4552336" cy="256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05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C3328-D0DD-AB94-C4B9-B621498DB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WORK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50282-0E2B-1DEF-9640-9ED14156F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061"/>
            <a:ext cx="10515600" cy="4351338"/>
          </a:xfrm>
        </p:spPr>
        <p:txBody>
          <a:bodyPr>
            <a:normAutofit fontScale="92500"/>
          </a:bodyPr>
          <a:lstStyle/>
          <a:p>
            <a:pPr algn="just">
              <a:lnSpc>
                <a:spcPct val="200000"/>
              </a:lnSpc>
              <a:spcAft>
                <a:spcPts val="800"/>
              </a:spcAft>
            </a:pPr>
            <a:r>
              <a:rPr lang="en-IN" sz="25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second objective of our project successfully implemented as real-time trespasser detection is done.</a:t>
            </a:r>
          </a:p>
          <a:p>
            <a:pPr algn="just">
              <a:lnSpc>
                <a:spcPct val="200000"/>
              </a:lnSpc>
              <a:spcAft>
                <a:spcPts val="800"/>
              </a:spcAft>
            </a:pPr>
            <a:r>
              <a:rPr lang="en-IN" sz="25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Captured video frames are processed to detect trespassers after training the model.</a:t>
            </a:r>
          </a:p>
          <a:p>
            <a:pPr algn="just">
              <a:lnSpc>
                <a:spcPct val="200000"/>
              </a:lnSpc>
              <a:spcAft>
                <a:spcPts val="800"/>
              </a:spcAft>
            </a:pPr>
            <a:r>
              <a:rPr lang="en-IN" sz="25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the next phase, our aim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is to </a:t>
            </a:r>
            <a:r>
              <a:rPr lang="en-IN" sz="25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implement the alarm function after identifying trespassers. </a:t>
            </a:r>
            <a:endParaRPr lang="en-IN" sz="25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7879A7-89B9-0C8F-680A-CCD7EF07D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18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6955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8CDE7-D50E-D196-226C-3AC2CC716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974803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E7E5A-EFE2-C500-5D4F-710BBECFA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22" y="1239428"/>
            <a:ext cx="11004755" cy="4379144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[15] </a:t>
            </a:r>
            <a:r>
              <a:rPr lang="en-IN" sz="22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Chal</a:t>
            </a:r>
            <a:r>
              <a:rPr lang="en-IN" sz="2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W. M., &amp; Zar, K. T. (2020, November). An Effective Trespasser Detection System using Video Surveillance Data. In </a:t>
            </a:r>
            <a:r>
              <a:rPr lang="en-IN" sz="2200" b="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2020 International Conference on Advanced Information Technologies (ICAIT)</a:t>
            </a:r>
            <a:r>
              <a:rPr lang="en-IN" sz="2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(pp. 135-140). IEEE.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2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[16] </a:t>
            </a:r>
            <a:r>
              <a:rPr lang="en-IN" sz="2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Bashir, M., </a:t>
            </a:r>
            <a:r>
              <a:rPr lang="en-IN" sz="22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Rundensteiner</a:t>
            </a:r>
            <a:r>
              <a:rPr lang="en-IN" sz="2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E. A., &amp; Ahsan, R. (2019, December). A deep learning approach to trespassing detection using video surveillance data. In </a:t>
            </a:r>
            <a:r>
              <a:rPr lang="en-IN" sz="2200" b="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2019 IEEE International Conference on Big Data (Big Data)</a:t>
            </a:r>
            <a:r>
              <a:rPr lang="en-IN" sz="2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(pp. 3535-3544). IEEE.</a:t>
            </a:r>
            <a:endParaRPr lang="en-US" sz="22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D4E12E-6E2D-95EC-4A92-C64B94326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215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505DE15-11F4-D007-EC7F-5CE9BAF8D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012817"/>
              </p:ext>
            </p:extLst>
          </p:nvPr>
        </p:nvGraphicFramePr>
        <p:xfrm>
          <a:off x="962331" y="496528"/>
          <a:ext cx="10267337" cy="62154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34918">
                  <a:extLst>
                    <a:ext uri="{9D8B030D-6E8A-4147-A177-3AD203B41FA5}">
                      <a16:colId xmlns:a16="http://schemas.microsoft.com/office/drawing/2014/main" val="348410232"/>
                    </a:ext>
                  </a:extLst>
                </a:gridCol>
                <a:gridCol w="4032419">
                  <a:extLst>
                    <a:ext uri="{9D8B030D-6E8A-4147-A177-3AD203B41FA5}">
                      <a16:colId xmlns:a16="http://schemas.microsoft.com/office/drawing/2014/main" val="3855780810"/>
                    </a:ext>
                  </a:extLst>
                </a:gridCol>
              </a:tblGrid>
              <a:tr h="581725">
                <a:tc>
                  <a:txBody>
                    <a:bodyPr/>
                    <a:lstStyle/>
                    <a:p>
                      <a:pPr algn="ctr"/>
                      <a:endParaRPr lang="en-IN" sz="2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9217929"/>
                  </a:ext>
                </a:extLst>
              </a:tr>
              <a:tr h="581725">
                <a:tc>
                  <a:txBody>
                    <a:bodyPr/>
                    <a:lstStyle/>
                    <a:p>
                      <a:pPr algn="l"/>
                      <a:r>
                        <a:rPr lang="en-I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INTRODUCTION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0618946"/>
                  </a:ext>
                </a:extLst>
              </a:tr>
              <a:tr h="979909">
                <a:tc>
                  <a:txBody>
                    <a:bodyPr/>
                    <a:lstStyle/>
                    <a:p>
                      <a:pPr algn="l"/>
                      <a:r>
                        <a:rPr lang="en-I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CONTINUATION OF LITERATURE SURVEY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006475"/>
                  </a:ext>
                </a:extLst>
              </a:tr>
              <a:tr h="581725">
                <a:tc>
                  <a:txBody>
                    <a:bodyPr/>
                    <a:lstStyle/>
                    <a:p>
                      <a:pPr algn="l"/>
                      <a:r>
                        <a:rPr lang="en-I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OBJECTIVES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0866775"/>
                  </a:ext>
                </a:extLst>
              </a:tr>
              <a:tr h="581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629186"/>
                  </a:ext>
                </a:extLst>
              </a:tr>
              <a:tr h="581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SDLC MODEL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0892924"/>
                  </a:ext>
                </a:extLst>
              </a:tr>
              <a:tr h="581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0933615"/>
                  </a:ext>
                </a:extLst>
              </a:tr>
              <a:tr h="581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6753594"/>
                  </a:ext>
                </a:extLst>
              </a:tr>
              <a:tr h="581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CONCLUSION AND FUTURE WORK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9442082"/>
                  </a:ext>
                </a:extLst>
              </a:tr>
              <a:tr h="5817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REFERENCES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2285621"/>
                  </a:ext>
                </a:extLst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E697D-9EBD-A8D8-D569-0DDBF4893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2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642D1F-4600-5FF2-DBC6-0F4736CA9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6253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040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6E536-8BD3-4E4C-5EED-A7912B1B9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922D2-F2C9-D8D8-96FF-D08AF64A1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era of security, unauthorized access of individuals into a restricted area can lead to a major security collapse.</a:t>
            </a:r>
          </a:p>
          <a:p>
            <a:pPr algn="just">
              <a:lnSpc>
                <a:spcPct val="100000"/>
              </a:lnSpc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prevent from security collapse, detection and identification of individuals are necessary for the enhancement of security and safety of a particular area. </a:t>
            </a:r>
          </a:p>
          <a:p>
            <a:pPr algn="just">
              <a:lnSpc>
                <a:spcPct val="100000"/>
              </a:lnSpc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trespasser detection system using machine learning algorithms to provide accurate, real-time identification of unauthorized access. </a:t>
            </a:r>
          </a:p>
          <a:p>
            <a:pPr algn="just">
              <a:lnSpc>
                <a:spcPct val="100000"/>
              </a:lnSpc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Machine </a:t>
            </a: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</a:rPr>
              <a:t>Learning algorithms,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detect and recognize human figures in images or real time video feed.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5B3440-D349-F498-1382-E1A2AA5B3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688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D3812-5AED-5E41-18C0-835A06CB9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707" y="-34279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</a:t>
            </a:r>
            <a:r>
              <a:rPr 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SURVEY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8506701-8E4A-2B73-1A67-68F714B9D5FE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88201195"/>
              </p:ext>
            </p:extLst>
          </p:nvPr>
        </p:nvGraphicFramePr>
        <p:xfrm>
          <a:off x="398821" y="838079"/>
          <a:ext cx="11394357" cy="4903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17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64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2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41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35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5565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95556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 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Drawbacks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526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alt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 Effective Trespasser Detection System using Video Surveillance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Motion object detection using Gaussian Mixture Model (GMM) Classification and trespasser detection based on bounding box matching with restricted area.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Custom dataset with 60 video clips.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Lighting Sensitivity, dependence on human motion characteristics, limited to human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 precision in normal lighting               94.74% accuracy in uneven illumination.                </a:t>
                      </a:r>
                    </a:p>
                    <a:p>
                      <a:pPr algn="l"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89.16% accuracy in noisy environments.</a:t>
                      </a:r>
                    </a:p>
                    <a:p>
                      <a:pPr algn="l"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 average accuracy of over 94%.</a:t>
                      </a:r>
                      <a:endParaRPr lang="en-IN" alt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313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alt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Deep Learning Approach to Trespassing Detection</a:t>
                      </a:r>
                    </a:p>
                    <a:p>
                      <a:pPr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using Video Surveillance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Frame filtering for activity detection.</a:t>
                      </a:r>
                    </a:p>
                    <a:p>
                      <a:pPr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Faster R-CNN for object detection.</a:t>
                      </a:r>
                    </a:p>
                    <a:p>
                      <a:pPr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 using F1 Score and AUC.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Custom video clip dataset.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Performance sensitive to noise and thresholds limited to human detection.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AUC: 0.81, Time: 500 </a:t>
                      </a:r>
                      <a:r>
                        <a:rPr lang="en-US" sz="13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ms</a:t>
                      </a:r>
                      <a:endParaRPr lang="en-US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F1 Score : 0.89 at a threshold of 0.3.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3EF3D-E4FB-67D2-8C05-950E68BD4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559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B9FA6-4A2C-B854-1BF7-1416D37E3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6E9BE-7CF6-D01F-193A-DA259ED3D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338" y="1923947"/>
            <a:ext cx="11147323" cy="435133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detect motion of a person entering the frame of the CCTV camera.</a:t>
            </a:r>
          </a:p>
          <a:p>
            <a:pPr>
              <a:lnSpc>
                <a:spcPct val="200000"/>
              </a:lnSpc>
            </a:pP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detect a human intruder using Machine Learning techniques.</a:t>
            </a:r>
            <a:endParaRPr lang="en-IN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send alerts to the user when unknown person is identified.</a:t>
            </a:r>
            <a:endParaRPr lang="en-IN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5B574-ACE3-9563-A230-1037EF067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4348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04CC4-B69C-8125-AFE8-8BF51C9EF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710" y="-215414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0D9D4-4983-8E63-44B7-F5DE57107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7968" y="1258988"/>
            <a:ext cx="10515600" cy="5279924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endParaRPr lang="en-IN" sz="105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IN" sz="22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Start</a:t>
            </a:r>
          </a:p>
          <a:p>
            <a:pPr marL="457200" indent="-457200">
              <a:buAutoNum type="arabicPeriod"/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Collect</a:t>
            </a:r>
            <a:r>
              <a:rPr lang="en-IN" sz="22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ion of dataset of trespasser images.</a:t>
            </a:r>
          </a:p>
          <a:p>
            <a:pPr marL="457200" indent="-457200">
              <a:buAutoNum type="arabicPeriod"/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Augmentation and labelling of the data for better accuracy.</a:t>
            </a:r>
          </a:p>
          <a:p>
            <a:pPr marL="457200" indent="-457200">
              <a:buAutoNum type="arabicPeriod"/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Dividing the data into three parts for train</a:t>
            </a:r>
            <a:r>
              <a:rPr lang="en-IN" sz="22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ing, testing and validation.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Training model according to required dataset.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2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Load the model with detect module.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Open the input video file and process each frame.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If the frame cannot be read break the loop.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Run object detection on the fram</a:t>
            </a: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Draw bounding boxe</a:t>
            </a: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 and labels on the detected objects.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Write the processe</a:t>
            </a:r>
            <a:r>
              <a:rPr lang="en-IN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 frame to the output video file.</a:t>
            </a:r>
            <a:endParaRPr lang="en-IN" sz="20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Stop</a:t>
            </a:r>
          </a:p>
          <a:p>
            <a:pPr marL="457200" indent="-457200">
              <a:buAutoNum type="arabicPeriod"/>
            </a:pPr>
            <a:endParaRPr lang="en-IN" sz="2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endParaRPr lang="en-IN" sz="2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D60F2-A652-B0F2-A185-94CFA3012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6</a:t>
            </a:fld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7B924F-6E23-1A99-CF75-3E57D8E61086}"/>
              </a:ext>
            </a:extLst>
          </p:cNvPr>
          <p:cNvSpPr txBox="1"/>
          <p:nvPr/>
        </p:nvSpPr>
        <p:spPr>
          <a:xfrm>
            <a:off x="548141" y="848539"/>
            <a:ext cx="17796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Algorithm: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675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61A6C-D7ED-F591-3074-85B81FFFB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480" y="315871"/>
            <a:ext cx="2615381" cy="688258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8D494-0CCF-C2C7-1DEB-23465FC23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7</a:t>
            </a:fld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62C45-85BC-3810-A4DA-E5912E330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23" t="10896" r="34193" b="11398"/>
          <a:stretch/>
        </p:blipFill>
        <p:spPr>
          <a:xfrm>
            <a:off x="3274139" y="206477"/>
            <a:ext cx="5240596" cy="63524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EFF752-4A9A-8F65-C067-D76ACF9D6121}"/>
              </a:ext>
            </a:extLst>
          </p:cNvPr>
          <p:cNvSpPr txBox="1"/>
          <p:nvPr/>
        </p:nvSpPr>
        <p:spPr>
          <a:xfrm>
            <a:off x="5840362" y="5801031"/>
            <a:ext cx="31463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545424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6540F0-7FFA-9C10-D332-E06F8D5DF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8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38ABF5-A066-CF34-6F62-DD1847E8D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1" t="11873" r="30725" b="14919"/>
          <a:stretch/>
        </p:blipFill>
        <p:spPr>
          <a:xfrm>
            <a:off x="2821856" y="0"/>
            <a:ext cx="6991025" cy="63563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A9552B-7CDC-62F4-4DF8-FAEA779B94A6}"/>
              </a:ext>
            </a:extLst>
          </p:cNvPr>
          <p:cNvSpPr txBox="1"/>
          <p:nvPr/>
        </p:nvSpPr>
        <p:spPr>
          <a:xfrm>
            <a:off x="5295139" y="6169581"/>
            <a:ext cx="1601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Flowchart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489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2AB88-106D-625B-3011-72209FEA7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SDLC MODEL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2D0E93-8622-1210-9501-F632715A96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425" y="1462088"/>
            <a:ext cx="7751150" cy="444738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7B18A-629F-F132-F2A8-EFCA21662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91673-35D9-4B92-BAB6-1C2027A6A9B1}" type="slidenum">
              <a:rPr lang="en-IN" smtClean="0"/>
              <a:t>9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DDA871-9952-58A7-2808-EB1AFCC64ED6}"/>
              </a:ext>
            </a:extLst>
          </p:cNvPr>
          <p:cNvSpPr txBox="1"/>
          <p:nvPr/>
        </p:nvSpPr>
        <p:spPr>
          <a:xfrm>
            <a:off x="4620371" y="5987018"/>
            <a:ext cx="295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Iterative Waterfall Model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07351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912*509"/>
  <p:tag name="TABLE_ENDDRAG_RECT" val="23*16*912*50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1759</TotalTime>
  <Words>747</Words>
  <Application>Microsoft Office PowerPoint</Application>
  <PresentationFormat>Widescreen</PresentationFormat>
  <Paragraphs>138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CONTENT</vt:lpstr>
      <vt:lpstr>INTRODUCTION</vt:lpstr>
      <vt:lpstr>LITERATURE SURVEY </vt:lpstr>
      <vt:lpstr>OBJECTIVES</vt:lpstr>
      <vt:lpstr>METHODOLOGY </vt:lpstr>
      <vt:lpstr>PowerPoint Presentation</vt:lpstr>
      <vt:lpstr>PowerPoint Presentation</vt:lpstr>
      <vt:lpstr>SDLC MODEL</vt:lpstr>
      <vt:lpstr>DESIGN</vt:lpstr>
      <vt:lpstr>PowerPoint Presentation</vt:lpstr>
      <vt:lpstr>PowerPoint Presentation</vt:lpstr>
      <vt:lpstr>USE CASE</vt:lpstr>
      <vt:lpstr>TESTING</vt:lpstr>
      <vt:lpstr>PowerPoint Presentation</vt:lpstr>
      <vt:lpstr>PowerPoint Presentation</vt:lpstr>
      <vt:lpstr>PowerPoint Presentation</vt:lpstr>
      <vt:lpstr>CONCLUSION AND 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Ibrahim Ishtiaque Ali</dc:creator>
  <cp:lastModifiedBy>Ibrahim Ishtiaque Ali</cp:lastModifiedBy>
  <cp:revision>90</cp:revision>
  <dcterms:created xsi:type="dcterms:W3CDTF">2024-08-23T14:17:49Z</dcterms:created>
  <dcterms:modified xsi:type="dcterms:W3CDTF">2025-01-03T05:21:26Z</dcterms:modified>
</cp:coreProperties>
</file>

<file path=docProps/thumbnail.jpeg>
</file>